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embeddings/Microsoft_Equation1.bin" ContentType="application/vnd.openxmlformats-officedocument.oleObject"/>
  <Override PartName="/ppt/embeddings/Microsoft_Equation2.bin" ContentType="application/vnd.openxmlformats-officedocument.oleObject"/>
  <Override PartName="/ppt/embeddings/Microsoft_Equation3.bin" ContentType="application/vnd.openxmlformats-officedocument.oleObject"/>
  <Override PartName="/ppt/embeddings/Microsoft_Equation4.bin" ContentType="application/vnd.openxmlformats-officedocument.oleObject"/>
  <Override PartName="/ppt/embeddings/Microsoft_Equation5.bin" ContentType="application/vnd.openxmlformats-officedocument.oleObject"/>
  <Override PartName="/ppt/embeddings/Microsoft_Equation6.bin" ContentType="application/vnd.openxmlformats-officedocument.oleObject"/>
  <Override PartName="/ppt/embeddings/Microsoft_Equation7.bin" ContentType="application/vnd.openxmlformats-officedocument.oleObject"/>
  <Override PartName="/ppt/embeddings/Microsoft_Equation8.bin" ContentType="application/vnd.openxmlformats-officedocument.oleObject"/>
  <Override PartName="/ppt/embeddings/Microsoft_Equation9.bin" ContentType="application/vnd.openxmlformats-officedocument.oleObject"/>
  <Override PartName="/ppt/embeddings/Microsoft_Equation10.bin" ContentType="application/vnd.openxmlformats-officedocument.oleObject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71" r:id="rId4"/>
    <p:sldId id="263" r:id="rId5"/>
    <p:sldId id="258" r:id="rId6"/>
    <p:sldId id="260" r:id="rId7"/>
    <p:sldId id="262" r:id="rId8"/>
    <p:sldId id="264" r:id="rId9"/>
    <p:sldId id="269" r:id="rId10"/>
    <p:sldId id="274" r:id="rId11"/>
    <p:sldId id="265" r:id="rId12"/>
    <p:sldId id="266" r:id="rId13"/>
    <p:sldId id="272" r:id="rId14"/>
    <p:sldId id="268" r:id="rId15"/>
    <p:sldId id="273" r:id="rId16"/>
    <p:sldId id="276" r:id="rId17"/>
    <p:sldId id="277" r:id="rId18"/>
    <p:sldId id="280" r:id="rId19"/>
    <p:sldId id="281" r:id="rId20"/>
    <p:sldId id="278" r:id="rId2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54" autoAdjust="0"/>
    <p:restoredTop sz="89932" autoAdjust="0"/>
  </p:normalViewPr>
  <p:slideViewPr>
    <p:cSldViewPr snapToObjects="1">
      <p:cViewPr>
        <p:scale>
          <a:sx n="103" d="100"/>
          <a:sy n="103" d="100"/>
        </p:scale>
        <p:origin x="-1264" y="3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printerSettings" Target="printerSettings/printerSettings1.bin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oleObject" Target="Chart%20in%20Microsoft%20Office%20PowerPoint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'[Chart in Microsoft Office PowerPoint]Sheet1'!$B$1</c:f>
              <c:strCache>
                <c:ptCount val="1"/>
                <c:pt idx="0">
                  <c:v>Column1</c:v>
                </c:pt>
              </c:strCache>
            </c:strRef>
          </c:tx>
          <c:invertIfNegative val="0"/>
          <c:cat>
            <c:strRef>
              <c:f>'[Chart in Microsoft Office PowerPoint]Sheet1'!$A$2:$A$5</c:f>
              <c:strCache>
                <c:ptCount val="4"/>
                <c:pt idx="0">
                  <c:v>active laptop</c:v>
                </c:pt>
                <c:pt idx="1">
                  <c:v>passive laptop</c:v>
                </c:pt>
                <c:pt idx="2">
                  <c:v>active cup</c:v>
                </c:pt>
                <c:pt idx="3">
                  <c:v>passive cup</c:v>
                </c:pt>
              </c:strCache>
            </c:strRef>
          </c:cat>
          <c:val>
            <c:numRef>
              <c:f>'[Chart in Microsoft Office PowerPoint]Sheet1'!$B$2:$B$5</c:f>
              <c:numCache>
                <c:formatCode>General</c:formatCode>
                <c:ptCount val="4"/>
                <c:pt idx="0">
                  <c:v>1.0</c:v>
                </c:pt>
                <c:pt idx="1">
                  <c:v>0.0</c:v>
                </c:pt>
                <c:pt idx="2">
                  <c:v>0.0</c:v>
                </c:pt>
                <c:pt idx="3">
                  <c:v>1.0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2085863928"/>
        <c:axId val="-2117471656"/>
      </c:barChart>
      <c:catAx>
        <c:axId val="-2085863928"/>
        <c:scaling>
          <c:orientation val="minMax"/>
        </c:scaling>
        <c:delete val="0"/>
        <c:axPos val="b"/>
        <c:majorTickMark val="out"/>
        <c:minorTickMark val="none"/>
        <c:tickLblPos val="nextTo"/>
        <c:crossAx val="-2117471656"/>
        <c:crosses val="autoZero"/>
        <c:auto val="1"/>
        <c:lblAlgn val="ctr"/>
        <c:lblOffset val="100"/>
        <c:noMultiLvlLbl val="0"/>
      </c:catAx>
      <c:valAx>
        <c:axId val="-2117471656"/>
        <c:scaling>
          <c:orientation val="minMax"/>
          <c:max val="1.0"/>
        </c:scaling>
        <c:delete val="0"/>
        <c:axPos val="l"/>
        <c:numFmt formatCode="General" sourceLinked="1"/>
        <c:majorTickMark val="out"/>
        <c:minorTickMark val="none"/>
        <c:tickLblPos val="nextTo"/>
        <c:crossAx val="-2085863928"/>
        <c:crosses val="autoZero"/>
        <c:crossBetween val="between"/>
        <c:majorUnit val="1.0"/>
        <c:minorUnit val="0.2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2">
    <c:autoUpdate val="0"/>
  </c:externalData>
</c:chartSpace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4" Type="http://schemas.openxmlformats.org/officeDocument/2006/relationships/image" Target="../media/image15.emf"/><Relationship Id="rId5" Type="http://schemas.openxmlformats.org/officeDocument/2006/relationships/image" Target="../media/image16.emf"/><Relationship Id="rId1" Type="http://schemas.openxmlformats.org/officeDocument/2006/relationships/image" Target="../media/image12.emf"/><Relationship Id="rId2" Type="http://schemas.openxmlformats.org/officeDocument/2006/relationships/image" Target="../media/image13.e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4" Type="http://schemas.openxmlformats.org/officeDocument/2006/relationships/image" Target="../media/image15.emf"/><Relationship Id="rId5" Type="http://schemas.openxmlformats.org/officeDocument/2006/relationships/image" Target="../media/image16.emf"/><Relationship Id="rId1" Type="http://schemas.openxmlformats.org/officeDocument/2006/relationships/image" Target="../media/image12.emf"/><Relationship Id="rId2" Type="http://schemas.openxmlformats.org/officeDocument/2006/relationships/image" Target="../media/image13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496C0D-80FB-7F40-9999-44450120D948}" type="datetimeFigureOut">
              <a:rPr lang="en-US" smtClean="0"/>
              <a:t>6/8/13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0E77D0-2FEE-A246-9E1F-3B00A40B9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6288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 smtClean="0"/>
              <a:t>當我們擁有第一人稱影片</a:t>
            </a:r>
            <a:r>
              <a:rPr lang="en-US" altLang="zh-TW" dirty="0" smtClean="0"/>
              <a:t>,</a:t>
            </a:r>
            <a:r>
              <a:rPr lang="zh-TW" altLang="en-US" dirty="0" smtClean="0"/>
              <a:t>如何去辨識畫面中主角正在從事的行為</a:t>
            </a:r>
            <a:r>
              <a:rPr lang="en-US" altLang="zh-TW" dirty="0" smtClean="0"/>
              <a:t>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0E77D0-2FEE-A246-9E1F-3B00A40B930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9316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在碩論中先限縮問題範圍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0E77D0-2FEE-A246-9E1F-3B00A40B930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9316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0E77D0-2FEE-A246-9E1F-3B00A40B930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2632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 smtClean="0"/>
              <a:t>Conditional Random Fields for Activity Recognition:</a:t>
            </a:r>
          </a:p>
          <a:p>
            <a:r>
              <a:rPr lang="en-US" sz="1200" b="1" dirty="0" smtClean="0"/>
              <a:t>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cases where features depend on observations from many time steps, we confirm that CRFs are robust against any degradation in performance</a:t>
            </a:r>
          </a:p>
          <a:p>
            <a:r>
              <a:rPr lang="zh-TW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在機器人領域</a:t>
            </a:r>
            <a:r>
              <a:rPr lang="en-US" altLang="zh-TW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”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 the robot tag domain, we wish to identify which robot is the seeker at each time step of the simulation</a:t>
            </a:r>
            <a:r>
              <a:rPr lang="en-US" altLang="zh-TW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”, features: 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Raw Positions, Velocities,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0E77D0-2FEE-A246-9E1F-3B00A40B930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1419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9ED8E-9660-1F4E-AAFE-82B388A4C4E1}" type="datetimeFigureOut">
              <a:rPr lang="en-US" smtClean="0"/>
              <a:t>6/8/13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4A8A1-2ACD-5E44-9C3C-100C686D87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0549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9ED8E-9660-1F4E-AAFE-82B388A4C4E1}" type="datetimeFigureOut">
              <a:rPr lang="en-US" smtClean="0"/>
              <a:t>6/8/13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4A8A1-2ACD-5E44-9C3C-100C686D87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940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9ED8E-9660-1F4E-AAFE-82B388A4C4E1}" type="datetimeFigureOut">
              <a:rPr lang="en-US" smtClean="0"/>
              <a:t>6/8/13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4A8A1-2ACD-5E44-9C3C-100C686D87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5473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9ED8E-9660-1F4E-AAFE-82B388A4C4E1}" type="datetimeFigureOut">
              <a:rPr lang="en-US" smtClean="0"/>
              <a:t>6/8/13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4A8A1-2ACD-5E44-9C3C-100C686D87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7450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9ED8E-9660-1F4E-AAFE-82B388A4C4E1}" type="datetimeFigureOut">
              <a:rPr lang="en-US" smtClean="0"/>
              <a:t>6/8/13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4A8A1-2ACD-5E44-9C3C-100C686D87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6202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9ED8E-9660-1F4E-AAFE-82B388A4C4E1}" type="datetimeFigureOut">
              <a:rPr lang="en-US" smtClean="0"/>
              <a:t>6/8/13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4A8A1-2ACD-5E44-9C3C-100C686D87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2482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9ED8E-9660-1F4E-AAFE-82B388A4C4E1}" type="datetimeFigureOut">
              <a:rPr lang="en-US" smtClean="0"/>
              <a:t>6/8/13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4A8A1-2ACD-5E44-9C3C-100C686D87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776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9ED8E-9660-1F4E-AAFE-82B388A4C4E1}" type="datetimeFigureOut">
              <a:rPr lang="en-US" smtClean="0"/>
              <a:t>6/8/13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4A8A1-2ACD-5E44-9C3C-100C686D87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0364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9ED8E-9660-1F4E-AAFE-82B388A4C4E1}" type="datetimeFigureOut">
              <a:rPr lang="en-US" smtClean="0"/>
              <a:t>6/8/13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4A8A1-2ACD-5E44-9C3C-100C686D87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2605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9ED8E-9660-1F4E-AAFE-82B388A4C4E1}" type="datetimeFigureOut">
              <a:rPr lang="en-US" smtClean="0"/>
              <a:t>6/8/13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4A8A1-2ACD-5E44-9C3C-100C686D87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6922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9ED8E-9660-1F4E-AAFE-82B388A4C4E1}" type="datetimeFigureOut">
              <a:rPr lang="en-US" smtClean="0"/>
              <a:t>6/8/13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4A8A1-2ACD-5E44-9C3C-100C686D87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6475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29ED8E-9660-1F4E-AAFE-82B388A4C4E1}" type="datetimeFigureOut">
              <a:rPr lang="en-US" smtClean="0"/>
              <a:t>6/8/13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D4A8A1-2ACD-5E44-9C3C-100C686D87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9195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Microsoft_Equation5.bin"/><Relationship Id="rId12" Type="http://schemas.openxmlformats.org/officeDocument/2006/relationships/image" Target="../media/image16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Microsoft_Equation1.bin"/><Relationship Id="rId4" Type="http://schemas.openxmlformats.org/officeDocument/2006/relationships/image" Target="../media/image12.emf"/><Relationship Id="rId5" Type="http://schemas.openxmlformats.org/officeDocument/2006/relationships/oleObject" Target="../embeddings/Microsoft_Equation2.bin"/><Relationship Id="rId6" Type="http://schemas.openxmlformats.org/officeDocument/2006/relationships/image" Target="../media/image13.emf"/><Relationship Id="rId7" Type="http://schemas.openxmlformats.org/officeDocument/2006/relationships/oleObject" Target="../embeddings/Microsoft_Equation3.bin"/><Relationship Id="rId8" Type="http://schemas.openxmlformats.org/officeDocument/2006/relationships/image" Target="../media/image14.emf"/><Relationship Id="rId9" Type="http://schemas.openxmlformats.org/officeDocument/2006/relationships/oleObject" Target="../embeddings/Microsoft_Equation4.bin"/><Relationship Id="rId10" Type="http://schemas.openxmlformats.org/officeDocument/2006/relationships/image" Target="../media/image15.emf"/></Relationships>
</file>

<file path=ppt/slides/_rels/slide19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Microsoft_Equation10.bin"/><Relationship Id="rId12" Type="http://schemas.openxmlformats.org/officeDocument/2006/relationships/image" Target="../media/image16.emf"/><Relationship Id="rId13" Type="http://schemas.openxmlformats.org/officeDocument/2006/relationships/image" Target="../media/image11.jpg"/><Relationship Id="rId14" Type="http://schemas.openxmlformats.org/officeDocument/2006/relationships/chart" Target="../charts/chart1.xml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Microsoft_Equation6.bin"/><Relationship Id="rId4" Type="http://schemas.openxmlformats.org/officeDocument/2006/relationships/image" Target="../media/image12.emf"/><Relationship Id="rId5" Type="http://schemas.openxmlformats.org/officeDocument/2006/relationships/oleObject" Target="../embeddings/Microsoft_Equation7.bin"/><Relationship Id="rId6" Type="http://schemas.openxmlformats.org/officeDocument/2006/relationships/image" Target="../media/image13.emf"/><Relationship Id="rId7" Type="http://schemas.openxmlformats.org/officeDocument/2006/relationships/oleObject" Target="../embeddings/Microsoft_Equation8.bin"/><Relationship Id="rId8" Type="http://schemas.openxmlformats.org/officeDocument/2006/relationships/image" Target="../media/image14.emf"/><Relationship Id="rId9" Type="http://schemas.openxmlformats.org/officeDocument/2006/relationships/oleObject" Target="../embeddings/Microsoft_Equation9.bin"/><Relationship Id="rId10" Type="http://schemas.openxmlformats.org/officeDocument/2006/relationships/image" Target="../media/image15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9333" y="1950862"/>
            <a:ext cx="8974667" cy="1921228"/>
          </a:xfrm>
        </p:spPr>
        <p:txBody>
          <a:bodyPr>
            <a:noAutofit/>
          </a:bodyPr>
          <a:lstStyle/>
          <a:p>
            <a:r>
              <a:rPr lang="zh-CHT" altLang="en-US" sz="3200" dirty="0"/>
              <a:t>基於時序金字塔之第一人稱影像行為辨識</a:t>
            </a:r>
            <a:br>
              <a:rPr lang="zh-CHT" altLang="en-US" sz="3200" dirty="0"/>
            </a:br>
            <a:r>
              <a:rPr lang="en-US" altLang="zh-CHT" sz="3200" dirty="0" smtClean="0"/>
              <a:t/>
            </a:r>
            <a:br>
              <a:rPr lang="en-US" altLang="zh-CHT" sz="3200" dirty="0" smtClean="0"/>
            </a:br>
            <a:r>
              <a:rPr lang="en-US" sz="3600" dirty="0" smtClean="0"/>
              <a:t>Activity </a:t>
            </a:r>
            <a:r>
              <a:rPr lang="en-US" sz="3600" dirty="0"/>
              <a:t>Recognition in First-Person Camera View Based on</a:t>
            </a:r>
            <a:br>
              <a:rPr lang="en-US" sz="3600" dirty="0"/>
            </a:br>
            <a:r>
              <a:rPr lang="en-US" sz="3600" dirty="0"/>
              <a:t>Temporal Pyramid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64445" y="4873978"/>
            <a:ext cx="8119533" cy="1752600"/>
          </a:xfrm>
        </p:spPr>
        <p:txBody>
          <a:bodyPr>
            <a:normAutofit/>
          </a:bodyPr>
          <a:lstStyle/>
          <a:p>
            <a:r>
              <a:rPr lang="en-US" sz="2800" dirty="0" smtClean="0"/>
              <a:t>Speaker: </a:t>
            </a:r>
            <a:r>
              <a:rPr lang="en-US" sz="2800" dirty="0" err="1" smtClean="0"/>
              <a:t>Hsaun</a:t>
            </a:r>
            <a:r>
              <a:rPr lang="en-US" sz="2800" dirty="0"/>
              <a:t>-</a:t>
            </a:r>
            <a:r>
              <a:rPr lang="en-US" sz="2800" dirty="0" smtClean="0"/>
              <a:t>Ming Liu </a:t>
            </a:r>
          </a:p>
          <a:p>
            <a:r>
              <a:rPr lang="en-US" sz="2800" dirty="0" smtClean="0"/>
              <a:t>Advisor: Ming </a:t>
            </a:r>
            <a:r>
              <a:rPr lang="en-US" sz="2800" dirty="0" err="1" smtClean="0"/>
              <a:t>Ouhyoung</a:t>
            </a:r>
            <a:r>
              <a:rPr lang="en-US" sz="2800" dirty="0" smtClean="0"/>
              <a:t>, </a:t>
            </a:r>
            <a:r>
              <a:rPr lang="en-US" sz="2800" dirty="0" err="1" smtClean="0"/>
              <a:t>Ph.D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0680310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Problem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7384921"/>
              </p:ext>
            </p:extLst>
          </p:nvPr>
        </p:nvGraphicFramePr>
        <p:xfrm>
          <a:off x="1066800" y="3122706"/>
          <a:ext cx="7162800" cy="14478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581400"/>
                <a:gridCol w="3581400"/>
              </a:tblGrid>
              <a:tr h="482600">
                <a:tc>
                  <a:txBody>
                    <a:bodyPr/>
                    <a:lstStyle/>
                    <a:p>
                      <a:pPr lvl="1" algn="ctr">
                        <a:lnSpc>
                          <a:spcPct val="100000"/>
                        </a:lnSpc>
                      </a:pPr>
                      <a:r>
                        <a:rPr lang="en-US" dirty="0" smtClean="0"/>
                        <a:t>Good Part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1" algn="ctr">
                        <a:lnSpc>
                          <a:spcPct val="100000"/>
                        </a:lnSpc>
                      </a:pPr>
                      <a:r>
                        <a:rPr lang="en-US" dirty="0" smtClean="0"/>
                        <a:t>Bad Part</a:t>
                      </a:r>
                      <a:endParaRPr lang="en-US" dirty="0"/>
                    </a:p>
                  </a:txBody>
                  <a:tcPr anchor="ctr"/>
                </a:tc>
              </a:tr>
              <a:tr h="482600">
                <a:tc>
                  <a:txBody>
                    <a:bodyPr/>
                    <a:lstStyle/>
                    <a:p>
                      <a:pPr marL="457200" marR="0" lvl="1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smtClean="0"/>
                        <a:t>Sequential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457200" marR="0" lvl="1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Interleaved/Co-occurrence</a:t>
                      </a:r>
                      <a:endParaRPr lang="en-US" sz="1800" b="1" dirty="0" smtClean="0"/>
                    </a:p>
                  </a:txBody>
                  <a:tcPr anchor="ctr"/>
                </a:tc>
              </a:tr>
              <a:tr h="482600">
                <a:tc>
                  <a:txBody>
                    <a:bodyPr/>
                    <a:lstStyle/>
                    <a:p>
                      <a:pPr lvl="1" algn="ctr">
                        <a:lnSpc>
                          <a:spcPct val="100000"/>
                        </a:lnSpc>
                      </a:pP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457200" marR="0" lvl="1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u="none" strike="noStrike" kern="1200" baseline="0" dirty="0" smtClean="0"/>
                        <a:t>variation in duration</a:t>
                      </a:r>
                      <a:endParaRPr lang="en-US" b="1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905000" y="2274047"/>
            <a:ext cx="52653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Properties of Activities of Daily Life</a:t>
            </a:r>
            <a:endParaRPr lang="en-US" sz="2800" dirty="0"/>
          </a:p>
        </p:txBody>
      </p:sp>
      <p:sp>
        <p:nvSpPr>
          <p:cNvPr id="3" name="TextBox 2"/>
          <p:cNvSpPr txBox="1"/>
          <p:nvPr/>
        </p:nvSpPr>
        <p:spPr>
          <a:xfrm>
            <a:off x="1072008" y="4876799"/>
            <a:ext cx="36031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Conditional Random Fields</a:t>
            </a:r>
            <a:endParaRPr lang="en-US" sz="24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5410200" y="4724400"/>
            <a:ext cx="262088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Temporal Pyramid,</a:t>
            </a:r>
          </a:p>
          <a:p>
            <a:r>
              <a:rPr lang="en-US" sz="2400" b="1" dirty="0" smtClean="0"/>
              <a:t>Sequence Finding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574551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Related Work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6893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Related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Conditional Random Fields for Activity </a:t>
            </a:r>
            <a:r>
              <a:rPr lang="en-US" sz="2800" dirty="0" smtClean="0"/>
              <a:t>Recognition [Vail </a:t>
            </a:r>
            <a:r>
              <a:rPr lang="en-US" sz="2800" i="1" dirty="0" smtClean="0"/>
              <a:t>et al., </a:t>
            </a:r>
            <a:r>
              <a:rPr lang="en-US" sz="2800" dirty="0" smtClean="0"/>
              <a:t>07]</a:t>
            </a:r>
          </a:p>
          <a:p>
            <a:endParaRPr lang="en-US" sz="2800" dirty="0"/>
          </a:p>
          <a:p>
            <a:r>
              <a:rPr lang="en-US" sz="2800" dirty="0" smtClean="0"/>
              <a:t>Detecting </a:t>
            </a:r>
            <a:r>
              <a:rPr lang="en-US" sz="2800" dirty="0"/>
              <a:t>Activities of Daily Living in First-person Camera Views [</a:t>
            </a:r>
            <a:r>
              <a:rPr lang="en-US" sz="2800" dirty="0" err="1" smtClean="0"/>
              <a:t>Pirsiavash</a:t>
            </a:r>
            <a:r>
              <a:rPr lang="en-US" sz="2800" dirty="0" smtClean="0"/>
              <a:t> </a:t>
            </a:r>
            <a:r>
              <a:rPr lang="en-US" sz="2800" i="1" dirty="0" smtClean="0"/>
              <a:t>et al., </a:t>
            </a:r>
            <a:r>
              <a:rPr lang="en-US" sz="2800" dirty="0" smtClean="0"/>
              <a:t> 12]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200400" y="4267200"/>
            <a:ext cx="3200400" cy="24108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2249426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Overview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6286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System Overview</a:t>
            </a:r>
            <a:endParaRPr lang="en-US" dirty="0"/>
          </a:p>
        </p:txBody>
      </p:sp>
      <p:grpSp>
        <p:nvGrpSpPr>
          <p:cNvPr id="70" name="Group 69"/>
          <p:cNvGrpSpPr/>
          <p:nvPr/>
        </p:nvGrpSpPr>
        <p:grpSpPr>
          <a:xfrm>
            <a:off x="1034556" y="1503681"/>
            <a:ext cx="7629832" cy="5269004"/>
            <a:chOff x="831705" y="822828"/>
            <a:chExt cx="8099547" cy="5593379"/>
          </a:xfrm>
        </p:grpSpPr>
        <p:sp>
          <p:nvSpPr>
            <p:cNvPr id="4" name="Rounded Rectangle 3"/>
            <p:cNvSpPr/>
            <p:nvPr/>
          </p:nvSpPr>
          <p:spPr>
            <a:xfrm>
              <a:off x="852205" y="1000661"/>
              <a:ext cx="921029" cy="600141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n</a:t>
              </a:r>
              <a:r>
                <a:rPr lang="en-US" dirty="0" smtClean="0"/>
                <a:t>ew </a:t>
              </a:r>
              <a:r>
                <a:rPr lang="en-US" dirty="0"/>
                <a:t>f</a:t>
              </a:r>
              <a:r>
                <a:rPr lang="en-US" dirty="0" smtClean="0"/>
                <a:t>rame</a:t>
              </a:r>
              <a:endParaRPr lang="en-US" dirty="0"/>
            </a:p>
          </p:txBody>
        </p:sp>
        <p:grpSp>
          <p:nvGrpSpPr>
            <p:cNvPr id="5" name="Group 4"/>
            <p:cNvGrpSpPr/>
            <p:nvPr/>
          </p:nvGrpSpPr>
          <p:grpSpPr>
            <a:xfrm>
              <a:off x="2460665" y="857719"/>
              <a:ext cx="1365379" cy="1016595"/>
              <a:chOff x="2274661" y="725751"/>
              <a:chExt cx="1365379" cy="1016595"/>
            </a:xfrm>
          </p:grpSpPr>
          <p:sp>
            <p:nvSpPr>
              <p:cNvPr id="6" name="Rounded Rectangle 5"/>
              <p:cNvSpPr/>
              <p:nvPr/>
            </p:nvSpPr>
            <p:spPr>
              <a:xfrm>
                <a:off x="2274661" y="725751"/>
                <a:ext cx="1060579" cy="711795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detector</a:t>
                </a:r>
                <a:endParaRPr lang="en-US" dirty="0"/>
              </a:p>
            </p:txBody>
          </p:sp>
          <p:sp>
            <p:nvSpPr>
              <p:cNvPr id="7" name="Rounded Rectangle 6"/>
              <p:cNvSpPr/>
              <p:nvPr/>
            </p:nvSpPr>
            <p:spPr>
              <a:xfrm>
                <a:off x="2427061" y="878151"/>
                <a:ext cx="1060579" cy="711795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. detector</a:t>
                </a:r>
                <a:endParaRPr lang="en-US" dirty="0"/>
              </a:p>
            </p:txBody>
          </p:sp>
          <p:sp>
            <p:nvSpPr>
              <p:cNvPr id="8" name="Rounded Rectangle 7"/>
              <p:cNvSpPr/>
              <p:nvPr/>
            </p:nvSpPr>
            <p:spPr>
              <a:xfrm>
                <a:off x="2579461" y="1030551"/>
                <a:ext cx="1060579" cy="711795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/>
                  <a:t>o</a:t>
                </a:r>
                <a:r>
                  <a:rPr lang="en-US" sz="1600" dirty="0" smtClean="0"/>
                  <a:t>bj. detector</a:t>
                </a:r>
                <a:endParaRPr lang="en-US" sz="1600" dirty="0"/>
              </a:p>
            </p:txBody>
          </p:sp>
        </p:grpSp>
        <p:sp>
          <p:nvSpPr>
            <p:cNvPr id="9" name="Rounded Rectangle 8"/>
            <p:cNvSpPr/>
            <p:nvPr/>
          </p:nvSpPr>
          <p:spPr>
            <a:xfrm>
              <a:off x="4315572" y="1015602"/>
              <a:ext cx="1060579" cy="660697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</a:t>
              </a:r>
              <a:r>
                <a:rPr lang="en-US" dirty="0" smtClean="0"/>
                <a:t>eature vector</a:t>
              </a:r>
              <a:endParaRPr lang="en-US" dirty="0"/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6339045" y="822828"/>
              <a:ext cx="1339678" cy="1051486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feature vector</a:t>
              </a:r>
            </a:p>
            <a:p>
              <a:pPr algn="ctr"/>
              <a:r>
                <a:rPr lang="en-US" dirty="0" smtClean="0"/>
                <a:t>(segment)</a:t>
              </a:r>
              <a:endParaRPr lang="en-US" dirty="0"/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999994" y="4704506"/>
              <a:ext cx="3530941" cy="1395896"/>
              <a:chOff x="201853" y="4020814"/>
              <a:chExt cx="3218270" cy="1408859"/>
            </a:xfrm>
          </p:grpSpPr>
          <p:sp>
            <p:nvSpPr>
              <p:cNvPr id="12" name="Rounded Rectangle 11"/>
              <p:cNvSpPr/>
              <p:nvPr/>
            </p:nvSpPr>
            <p:spPr>
              <a:xfrm rot="20075745">
                <a:off x="201853" y="5084715"/>
                <a:ext cx="682895" cy="344958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 smtClean="0"/>
                  <a:t>features</a:t>
                </a:r>
                <a:endParaRPr lang="en-US" sz="1100" dirty="0"/>
              </a:p>
            </p:txBody>
          </p:sp>
          <p:sp>
            <p:nvSpPr>
              <p:cNvPr id="13" name="Rounded Rectangle 12"/>
              <p:cNvSpPr/>
              <p:nvPr/>
            </p:nvSpPr>
            <p:spPr>
              <a:xfrm>
                <a:off x="1129358" y="4923491"/>
                <a:ext cx="682895" cy="344958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 smtClean="0"/>
                  <a:t>features</a:t>
                </a:r>
                <a:endParaRPr lang="en-US" sz="1100" dirty="0"/>
              </a:p>
            </p:txBody>
          </p:sp>
          <p:sp>
            <p:nvSpPr>
              <p:cNvPr id="14" name="Rounded Rectangle 13"/>
              <p:cNvSpPr/>
              <p:nvPr/>
            </p:nvSpPr>
            <p:spPr>
              <a:xfrm>
                <a:off x="1944588" y="4923491"/>
                <a:ext cx="682895" cy="344958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 smtClean="0"/>
                  <a:t>features</a:t>
                </a:r>
                <a:endParaRPr lang="en-US" sz="1100" dirty="0"/>
              </a:p>
            </p:txBody>
          </p:sp>
          <p:sp>
            <p:nvSpPr>
              <p:cNvPr id="15" name="Rounded Rectangle 14"/>
              <p:cNvSpPr/>
              <p:nvPr/>
            </p:nvSpPr>
            <p:spPr>
              <a:xfrm>
                <a:off x="2737227" y="4923491"/>
                <a:ext cx="682895" cy="344958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/>
                  <a:t>n</a:t>
                </a:r>
                <a:r>
                  <a:rPr lang="en-US" sz="1100" dirty="0" smtClean="0"/>
                  <a:t>ew features</a:t>
                </a:r>
                <a:endParaRPr lang="en-US" sz="1100" dirty="0"/>
              </a:p>
            </p:txBody>
          </p:sp>
          <p:sp>
            <p:nvSpPr>
              <p:cNvPr id="16" name="Rounded Rectangle 15"/>
              <p:cNvSpPr/>
              <p:nvPr/>
            </p:nvSpPr>
            <p:spPr>
              <a:xfrm>
                <a:off x="294063" y="4470199"/>
                <a:ext cx="1518190" cy="344958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 smtClean="0"/>
                  <a:t>features</a:t>
                </a:r>
                <a:endParaRPr lang="en-US" sz="1100" dirty="0"/>
              </a:p>
            </p:txBody>
          </p:sp>
          <p:sp>
            <p:nvSpPr>
              <p:cNvPr id="17" name="Rounded Rectangle 16"/>
              <p:cNvSpPr/>
              <p:nvPr/>
            </p:nvSpPr>
            <p:spPr>
              <a:xfrm>
                <a:off x="1942899" y="4470199"/>
                <a:ext cx="1477224" cy="344958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/>
                  <a:t>n</a:t>
                </a:r>
                <a:r>
                  <a:rPr lang="en-US" sz="1100" dirty="0" smtClean="0"/>
                  <a:t>ew features</a:t>
                </a:r>
                <a:endParaRPr lang="en-US" sz="1100" dirty="0"/>
              </a:p>
            </p:txBody>
          </p:sp>
          <p:sp>
            <p:nvSpPr>
              <p:cNvPr id="18" name="Rounded Rectangle 17"/>
              <p:cNvSpPr/>
              <p:nvPr/>
            </p:nvSpPr>
            <p:spPr>
              <a:xfrm>
                <a:off x="302143" y="4020814"/>
                <a:ext cx="3117980" cy="344958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/>
                  <a:t>n</a:t>
                </a:r>
                <a:r>
                  <a:rPr lang="en-US" sz="1100" dirty="0" smtClean="0"/>
                  <a:t>ew features</a:t>
                </a:r>
                <a:endParaRPr lang="en-US" sz="1100" dirty="0"/>
              </a:p>
            </p:txBody>
          </p:sp>
        </p:grpSp>
        <p:grpSp>
          <p:nvGrpSpPr>
            <p:cNvPr id="19" name="Group 18"/>
            <p:cNvGrpSpPr/>
            <p:nvPr/>
          </p:nvGrpSpPr>
          <p:grpSpPr>
            <a:xfrm>
              <a:off x="4346992" y="2242149"/>
              <a:ext cx="3786411" cy="1323456"/>
              <a:chOff x="294063" y="4020815"/>
              <a:chExt cx="3467507" cy="1247634"/>
            </a:xfrm>
          </p:grpSpPr>
          <p:sp>
            <p:nvSpPr>
              <p:cNvPr id="20" name="Rounded Rectangle 19"/>
              <p:cNvSpPr/>
              <p:nvPr/>
            </p:nvSpPr>
            <p:spPr>
              <a:xfrm>
                <a:off x="306703" y="4912237"/>
                <a:ext cx="682895" cy="344958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 smtClean="0"/>
                  <a:t>features</a:t>
                </a:r>
                <a:endParaRPr lang="en-US" sz="1100" dirty="0"/>
              </a:p>
            </p:txBody>
          </p:sp>
          <p:sp>
            <p:nvSpPr>
              <p:cNvPr id="21" name="Rounded Rectangle 20"/>
              <p:cNvSpPr/>
              <p:nvPr/>
            </p:nvSpPr>
            <p:spPr>
              <a:xfrm>
                <a:off x="1129358" y="4923491"/>
                <a:ext cx="682895" cy="344958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 smtClean="0"/>
                  <a:t>features</a:t>
                </a:r>
                <a:endParaRPr lang="en-US" sz="1100" dirty="0"/>
              </a:p>
            </p:txBody>
          </p:sp>
          <p:sp>
            <p:nvSpPr>
              <p:cNvPr id="22" name="Rounded Rectangle 21"/>
              <p:cNvSpPr/>
              <p:nvPr/>
            </p:nvSpPr>
            <p:spPr>
              <a:xfrm>
                <a:off x="1944588" y="4923491"/>
                <a:ext cx="682895" cy="344958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 smtClean="0"/>
                  <a:t>features</a:t>
                </a:r>
                <a:endParaRPr lang="en-US" sz="1100" dirty="0"/>
              </a:p>
            </p:txBody>
          </p:sp>
          <p:sp>
            <p:nvSpPr>
              <p:cNvPr id="23" name="Rounded Rectangle 22"/>
              <p:cNvSpPr/>
              <p:nvPr/>
            </p:nvSpPr>
            <p:spPr>
              <a:xfrm>
                <a:off x="3078675" y="4923491"/>
                <a:ext cx="682895" cy="344958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/>
                  <a:t>n</a:t>
                </a:r>
                <a:r>
                  <a:rPr lang="en-US" sz="1100" dirty="0" smtClean="0"/>
                  <a:t>ew features</a:t>
                </a:r>
                <a:endParaRPr lang="en-US" sz="1100" dirty="0"/>
              </a:p>
            </p:txBody>
          </p:sp>
          <p:sp>
            <p:nvSpPr>
              <p:cNvPr id="24" name="Rounded Rectangle 23"/>
              <p:cNvSpPr/>
              <p:nvPr/>
            </p:nvSpPr>
            <p:spPr>
              <a:xfrm>
                <a:off x="294063" y="4470199"/>
                <a:ext cx="1518190" cy="344958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 smtClean="0"/>
                  <a:t>features</a:t>
                </a:r>
                <a:endParaRPr lang="en-US" sz="1100" dirty="0"/>
              </a:p>
            </p:txBody>
          </p:sp>
          <p:sp>
            <p:nvSpPr>
              <p:cNvPr id="25" name="Rounded Rectangle 24"/>
              <p:cNvSpPr/>
              <p:nvPr/>
            </p:nvSpPr>
            <p:spPr>
              <a:xfrm>
                <a:off x="1942899" y="4470199"/>
                <a:ext cx="1477224" cy="344958"/>
              </a:xfrm>
              <a:prstGeom prst="roundRect">
                <a:avLst/>
              </a:pr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/>
                  <a:t>n</a:t>
                </a:r>
                <a:r>
                  <a:rPr lang="en-US" sz="1100" dirty="0" smtClean="0"/>
                  <a:t>ew features</a:t>
                </a:r>
                <a:endParaRPr lang="en-US" sz="1100" dirty="0"/>
              </a:p>
            </p:txBody>
          </p:sp>
          <p:sp>
            <p:nvSpPr>
              <p:cNvPr id="26" name="Rounded Rectangle 25"/>
              <p:cNvSpPr/>
              <p:nvPr/>
            </p:nvSpPr>
            <p:spPr>
              <a:xfrm>
                <a:off x="302143" y="4020815"/>
                <a:ext cx="3117980" cy="344958"/>
              </a:xfrm>
              <a:prstGeom prst="roundRect">
                <a:avLst/>
              </a:pr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/>
                  <a:t>n</a:t>
                </a:r>
                <a:r>
                  <a:rPr lang="en-US" sz="1100" dirty="0" smtClean="0"/>
                  <a:t>ew features</a:t>
                </a:r>
                <a:endParaRPr lang="en-US" sz="1100" dirty="0"/>
              </a:p>
            </p:txBody>
          </p:sp>
        </p:grpSp>
        <p:grpSp>
          <p:nvGrpSpPr>
            <p:cNvPr id="27" name="Group 26"/>
            <p:cNvGrpSpPr/>
            <p:nvPr/>
          </p:nvGrpSpPr>
          <p:grpSpPr>
            <a:xfrm>
              <a:off x="4980502" y="4729972"/>
              <a:ext cx="3950750" cy="1325277"/>
              <a:chOff x="5047985" y="5006065"/>
              <a:chExt cx="5281589" cy="1498583"/>
            </a:xfrm>
          </p:grpSpPr>
          <p:grpSp>
            <p:nvGrpSpPr>
              <p:cNvPr id="28" name="Group 27"/>
              <p:cNvGrpSpPr/>
              <p:nvPr/>
            </p:nvGrpSpPr>
            <p:grpSpPr>
              <a:xfrm>
                <a:off x="5047985" y="5006065"/>
                <a:ext cx="5281589" cy="1489110"/>
                <a:chOff x="519070" y="4020815"/>
                <a:chExt cx="3924519" cy="1330948"/>
              </a:xfrm>
            </p:grpSpPr>
            <p:sp>
              <p:nvSpPr>
                <p:cNvPr id="31" name="Rounded Rectangle 30"/>
                <p:cNvSpPr/>
                <p:nvPr/>
              </p:nvSpPr>
              <p:spPr>
                <a:xfrm>
                  <a:off x="3585815" y="4964953"/>
                  <a:ext cx="857774" cy="386810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00" dirty="0" smtClean="0"/>
                    <a:t>Laundry</a:t>
                  </a:r>
                </a:p>
                <a:p>
                  <a:pPr algn="ctr"/>
                  <a:r>
                    <a:rPr lang="en-US" sz="1000" dirty="0" smtClean="0"/>
                    <a:t>stage_2</a:t>
                  </a:r>
                  <a:endParaRPr lang="en-US" sz="1000" dirty="0"/>
                </a:p>
              </p:txBody>
            </p:sp>
            <p:sp>
              <p:nvSpPr>
                <p:cNvPr id="32" name="Rounded Rectangle 31"/>
                <p:cNvSpPr/>
                <p:nvPr/>
              </p:nvSpPr>
              <p:spPr>
                <a:xfrm>
                  <a:off x="519070" y="4470199"/>
                  <a:ext cx="1906971" cy="386810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dirty="0" smtClean="0"/>
                    <a:t>Laundry stage_1</a:t>
                  </a:r>
                  <a:endParaRPr lang="en-US" sz="1100" dirty="0"/>
                </a:p>
              </p:txBody>
            </p:sp>
            <p:sp>
              <p:nvSpPr>
                <p:cNvPr id="33" name="Rounded Rectangle 32"/>
                <p:cNvSpPr/>
                <p:nvPr/>
              </p:nvSpPr>
              <p:spPr>
                <a:xfrm>
                  <a:off x="2588076" y="4479768"/>
                  <a:ext cx="1855513" cy="386810"/>
                </a:xfrm>
                <a:prstGeom prst="round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100" dirty="0"/>
                </a:p>
              </p:txBody>
            </p:sp>
            <p:sp>
              <p:nvSpPr>
                <p:cNvPr id="34" name="Rounded Rectangle 33"/>
                <p:cNvSpPr/>
                <p:nvPr/>
              </p:nvSpPr>
              <p:spPr>
                <a:xfrm>
                  <a:off x="527150" y="4020815"/>
                  <a:ext cx="3916439" cy="386810"/>
                </a:xfrm>
                <a:prstGeom prst="round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100" dirty="0"/>
                </a:p>
              </p:txBody>
            </p:sp>
          </p:grpSp>
          <p:sp>
            <p:nvSpPr>
              <p:cNvPr id="29" name="Rounded Rectangle 28"/>
              <p:cNvSpPr/>
              <p:nvPr/>
            </p:nvSpPr>
            <p:spPr>
              <a:xfrm>
                <a:off x="6458310" y="6071870"/>
                <a:ext cx="1154384" cy="432778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100" dirty="0"/>
              </a:p>
            </p:txBody>
          </p:sp>
          <p:sp>
            <p:nvSpPr>
              <p:cNvPr id="30" name="Rounded Rectangle 29"/>
              <p:cNvSpPr/>
              <p:nvPr/>
            </p:nvSpPr>
            <p:spPr>
              <a:xfrm>
                <a:off x="7837861" y="6056139"/>
                <a:ext cx="1154384" cy="432778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100" dirty="0"/>
              </a:p>
            </p:txBody>
          </p:sp>
        </p:grpSp>
        <p:sp>
          <p:nvSpPr>
            <p:cNvPr id="35" name="Or 34"/>
            <p:cNvSpPr/>
            <p:nvPr/>
          </p:nvSpPr>
          <p:spPr>
            <a:xfrm>
              <a:off x="5729682" y="1162519"/>
              <a:ext cx="266304" cy="268942"/>
            </a:xfrm>
            <a:prstGeom prst="flowChar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6" name="Straight Arrow Connector 35"/>
            <p:cNvCxnSpPr>
              <a:stCxn id="4" idx="3"/>
            </p:cNvCxnSpPr>
            <p:nvPr/>
          </p:nvCxnSpPr>
          <p:spPr>
            <a:xfrm>
              <a:off x="1773234" y="1300732"/>
              <a:ext cx="687431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37" name="Straight Arrow Connector 36"/>
            <p:cNvCxnSpPr>
              <a:endCxn id="9" idx="1"/>
            </p:cNvCxnSpPr>
            <p:nvPr/>
          </p:nvCxnSpPr>
          <p:spPr>
            <a:xfrm>
              <a:off x="3826044" y="1345951"/>
              <a:ext cx="489528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38" name="Straight Arrow Connector 37"/>
            <p:cNvCxnSpPr>
              <a:endCxn id="35" idx="2"/>
            </p:cNvCxnSpPr>
            <p:nvPr/>
          </p:nvCxnSpPr>
          <p:spPr>
            <a:xfrm flipV="1">
              <a:off x="5385966" y="1296990"/>
              <a:ext cx="343716" cy="3742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39" name="Straight Arrow Connector 38"/>
            <p:cNvCxnSpPr>
              <a:stCxn id="35" idx="6"/>
            </p:cNvCxnSpPr>
            <p:nvPr/>
          </p:nvCxnSpPr>
          <p:spPr>
            <a:xfrm flipV="1">
              <a:off x="5995986" y="1293248"/>
              <a:ext cx="363751" cy="3742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40" name="Straight Connector 39"/>
            <p:cNvCxnSpPr>
              <a:stCxn id="10" idx="3"/>
            </p:cNvCxnSpPr>
            <p:nvPr/>
          </p:nvCxnSpPr>
          <p:spPr>
            <a:xfrm flipV="1">
              <a:off x="7678723" y="1345951"/>
              <a:ext cx="641904" cy="2620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8320627" y="1348571"/>
              <a:ext cx="0" cy="692335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 flipH="1">
              <a:off x="947808" y="2040906"/>
              <a:ext cx="7372819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>
              <a:off x="947808" y="2040906"/>
              <a:ext cx="0" cy="860898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44" name="Straight Arrow Connector 43"/>
            <p:cNvCxnSpPr/>
            <p:nvPr/>
          </p:nvCxnSpPr>
          <p:spPr>
            <a:xfrm>
              <a:off x="947808" y="2891641"/>
              <a:ext cx="483126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45" name="Straight Arrow Connector 44"/>
            <p:cNvCxnSpPr>
              <a:stCxn id="47" idx="3"/>
              <a:endCxn id="24" idx="1"/>
            </p:cNvCxnSpPr>
            <p:nvPr/>
          </p:nvCxnSpPr>
          <p:spPr>
            <a:xfrm>
              <a:off x="3214682" y="2900370"/>
              <a:ext cx="1132310" cy="1434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46" name="Straight Arrow Connector 45"/>
            <p:cNvCxnSpPr/>
            <p:nvPr/>
          </p:nvCxnSpPr>
          <p:spPr>
            <a:xfrm>
              <a:off x="2295519" y="3415006"/>
              <a:ext cx="3694" cy="365922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sp>
          <p:nvSpPr>
            <p:cNvPr id="47" name="Decision 46"/>
            <p:cNvSpPr/>
            <p:nvPr/>
          </p:nvSpPr>
          <p:spPr>
            <a:xfrm>
              <a:off x="1384219" y="2385734"/>
              <a:ext cx="1830463" cy="1029272"/>
            </a:xfrm>
            <a:prstGeom prst="flowChartDecision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s</a:t>
              </a:r>
              <a:r>
                <a:rPr lang="en-US" sz="1100" dirty="0" smtClean="0"/>
                <a:t>imilar with the latest segment?</a:t>
              </a:r>
              <a:endParaRPr lang="en-US" sz="1100" dirty="0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3334409" y="2588693"/>
              <a:ext cx="37367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no</a:t>
              </a:r>
              <a:endParaRPr lang="en-US" sz="1400" dirty="0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2303297" y="3389618"/>
              <a:ext cx="42548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yes</a:t>
              </a:r>
              <a:endParaRPr lang="en-US" sz="1400" dirty="0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1963626" y="3707555"/>
              <a:ext cx="71045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discard</a:t>
              </a:r>
              <a:endParaRPr lang="en-US" sz="1400" dirty="0"/>
            </a:p>
          </p:txBody>
        </p:sp>
        <p:sp>
          <p:nvSpPr>
            <p:cNvPr id="51" name="Left Arrow 50"/>
            <p:cNvSpPr/>
            <p:nvPr/>
          </p:nvSpPr>
          <p:spPr>
            <a:xfrm flipV="1">
              <a:off x="7124253" y="3320850"/>
              <a:ext cx="265385" cy="137536"/>
            </a:xfrm>
            <a:prstGeom prst="lef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2404484" y="6046875"/>
              <a:ext cx="9180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Refresh</a:t>
              </a:r>
              <a:endParaRPr lang="en-US" b="1" dirty="0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6576667" y="6021428"/>
              <a:ext cx="1095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Inference</a:t>
              </a:r>
              <a:endParaRPr lang="en-US" b="1" dirty="0"/>
            </a:p>
          </p:txBody>
        </p:sp>
        <p:cxnSp>
          <p:nvCxnSpPr>
            <p:cNvPr id="55" name="Straight Connector 54"/>
            <p:cNvCxnSpPr/>
            <p:nvPr/>
          </p:nvCxnSpPr>
          <p:spPr>
            <a:xfrm>
              <a:off x="8320627" y="2889021"/>
              <a:ext cx="461040" cy="1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>
              <a:off x="8781667" y="2891641"/>
              <a:ext cx="0" cy="1506779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 flipH="1">
              <a:off x="831705" y="4398420"/>
              <a:ext cx="7949962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>
              <a:off x="831705" y="4398420"/>
              <a:ext cx="1" cy="935580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59" name="Straight Arrow Connector 58"/>
            <p:cNvCxnSpPr>
              <a:endCxn id="16" idx="1"/>
            </p:cNvCxnSpPr>
            <p:nvPr/>
          </p:nvCxnSpPr>
          <p:spPr>
            <a:xfrm>
              <a:off x="831706" y="5320648"/>
              <a:ext cx="269457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sp>
          <p:nvSpPr>
            <p:cNvPr id="60" name="TextBox 59"/>
            <p:cNvSpPr txBox="1"/>
            <p:nvPr/>
          </p:nvSpPr>
          <p:spPr>
            <a:xfrm>
              <a:off x="5476284" y="3766876"/>
              <a:ext cx="17669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Merge and Build</a:t>
              </a:r>
              <a:endParaRPr lang="en-US" b="1" dirty="0"/>
            </a:p>
          </p:txBody>
        </p:sp>
      </p:grpSp>
      <p:cxnSp>
        <p:nvCxnSpPr>
          <p:cNvPr id="73" name="Straight Arrow Connector 72"/>
          <p:cNvCxnSpPr/>
          <p:nvPr/>
        </p:nvCxnSpPr>
        <p:spPr>
          <a:xfrm>
            <a:off x="4648200" y="5715000"/>
            <a:ext cx="17763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75" name="Curved Down Arrow 74"/>
          <p:cNvSpPr/>
          <p:nvPr/>
        </p:nvSpPr>
        <p:spPr>
          <a:xfrm rot="860303">
            <a:off x="6745541" y="5677255"/>
            <a:ext cx="1323229" cy="331224"/>
          </a:xfrm>
          <a:prstGeom prst="curved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88468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312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Phrase Object Feature</a:t>
            </a:r>
          </a:p>
        </p:txBody>
      </p:sp>
      <p:pic>
        <p:nvPicPr>
          <p:cNvPr id="5" name="Content Placeholder 4" descr="000605.jp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72" t="8753" b="8753"/>
          <a:stretch/>
        </p:blipFill>
        <p:spPr>
          <a:xfrm>
            <a:off x="959945" y="1489654"/>
            <a:ext cx="6660055" cy="4525963"/>
          </a:xfrm>
        </p:spPr>
      </p:pic>
      <p:sp>
        <p:nvSpPr>
          <p:cNvPr id="6" name="Frame 5"/>
          <p:cNvSpPr/>
          <p:nvPr/>
        </p:nvSpPr>
        <p:spPr>
          <a:xfrm>
            <a:off x="3048000" y="2807732"/>
            <a:ext cx="2438400" cy="2484184"/>
          </a:xfrm>
          <a:prstGeom prst="frame">
            <a:avLst>
              <a:gd name="adj1" fmla="val 3348"/>
            </a:avLst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Frame 6"/>
          <p:cNvSpPr/>
          <p:nvPr/>
        </p:nvSpPr>
        <p:spPr>
          <a:xfrm>
            <a:off x="5791200" y="3944711"/>
            <a:ext cx="914400" cy="838200"/>
          </a:xfrm>
          <a:prstGeom prst="frame">
            <a:avLst>
              <a:gd name="adj1" fmla="val 3348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48000" y="2438400"/>
            <a:ext cx="2438400" cy="369332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dirty="0" smtClean="0">
                <a:solidFill>
                  <a:srgbClr val="008000"/>
                </a:solidFill>
              </a:rPr>
              <a:t>Active Laptop</a:t>
            </a:r>
            <a:endParaRPr lang="en-US" dirty="0">
              <a:solidFill>
                <a:srgbClr val="008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791200" y="3733800"/>
            <a:ext cx="914400" cy="26161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100" dirty="0" smtClean="0">
                <a:solidFill>
                  <a:srgbClr val="FFFF00"/>
                </a:solidFill>
              </a:rPr>
              <a:t>Passive Cup</a:t>
            </a:r>
            <a:endParaRPr lang="en-US" sz="11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36462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Phrase Object Feature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/>
              <a:t>It’s all about objects</a:t>
            </a:r>
          </a:p>
          <a:p>
            <a:pPr lvl="1"/>
            <a:r>
              <a:rPr lang="en-US" sz="2000" dirty="0"/>
              <a:t>Detecting Activities of Daily Living in First-person </a:t>
            </a:r>
          </a:p>
          <a:p>
            <a:pPr marL="457200" lvl="1" indent="0">
              <a:buNone/>
            </a:pPr>
            <a:r>
              <a:rPr lang="en-US" sz="2000" dirty="0"/>
              <a:t>Camera Views [</a:t>
            </a:r>
            <a:r>
              <a:rPr lang="en-US" sz="2000" dirty="0" err="1"/>
              <a:t>Pirsiavash</a:t>
            </a:r>
            <a:r>
              <a:rPr lang="en-US" sz="2000" dirty="0"/>
              <a:t> </a:t>
            </a:r>
            <a:r>
              <a:rPr lang="en-US" sz="2000" i="1" dirty="0"/>
              <a:t>et al., </a:t>
            </a:r>
            <a:r>
              <a:rPr lang="en-US" sz="2000" dirty="0"/>
              <a:t> 12]</a:t>
            </a:r>
          </a:p>
          <a:p>
            <a:pPr lvl="1"/>
            <a:endParaRPr lang="en-US" sz="2000" dirty="0"/>
          </a:p>
          <a:p>
            <a:pPr lvl="1"/>
            <a:r>
              <a:rPr lang="en-US" sz="2000" dirty="0"/>
              <a:t>Activity Recognition in the Home Using Simple </a:t>
            </a:r>
          </a:p>
          <a:p>
            <a:pPr marL="457200" lvl="1" indent="0">
              <a:buNone/>
            </a:pPr>
            <a:r>
              <a:rPr lang="en-US" sz="2000" dirty="0"/>
              <a:t>and Ubiquitous Sensors [</a:t>
            </a:r>
            <a:r>
              <a:rPr lang="da-DK" sz="2000" dirty="0" err="1"/>
              <a:t>Tapia</a:t>
            </a:r>
            <a:r>
              <a:rPr lang="da-DK" sz="2000" dirty="0"/>
              <a:t> et al., 04</a:t>
            </a:r>
            <a:r>
              <a:rPr lang="en-US" sz="2000" dirty="0"/>
              <a:t>]</a:t>
            </a:r>
          </a:p>
          <a:p>
            <a:pPr marL="457200" lvl="1" indent="0">
              <a:buNone/>
            </a:pPr>
            <a:endParaRPr lang="en-US" sz="2000" b="1" dirty="0"/>
          </a:p>
          <a:p>
            <a:pPr lvl="1"/>
            <a:r>
              <a:rPr lang="en-US" sz="2000" dirty="0"/>
              <a:t>An emerging pattern based approach to activity </a:t>
            </a:r>
          </a:p>
          <a:p>
            <a:pPr marL="457200" lvl="1" indent="0">
              <a:buNone/>
            </a:pPr>
            <a:r>
              <a:rPr lang="en-US" sz="2000" dirty="0"/>
              <a:t>recognition [</a:t>
            </a:r>
            <a:r>
              <a:rPr lang="en-US" sz="2000" dirty="0" err="1"/>
              <a:t>Gu</a:t>
            </a:r>
            <a:r>
              <a:rPr lang="en-US" sz="2000" dirty="0"/>
              <a:t> </a:t>
            </a:r>
            <a:r>
              <a:rPr lang="en-US" sz="2000" i="1" dirty="0"/>
              <a:t>et al., </a:t>
            </a:r>
            <a:r>
              <a:rPr lang="en-US" sz="2000" dirty="0"/>
              <a:t>09]</a:t>
            </a:r>
          </a:p>
          <a:p>
            <a:endParaRPr lang="en-US" b="1" dirty="0" smtClean="0"/>
          </a:p>
          <a:p>
            <a:r>
              <a:rPr lang="en-US" b="1" dirty="0" smtClean="0"/>
              <a:t>Improvement in object detection</a:t>
            </a:r>
          </a:p>
          <a:p>
            <a:pPr lvl="1"/>
            <a:r>
              <a:rPr lang="en-US" sz="1900" dirty="0"/>
              <a:t>Recognition Using Visual </a:t>
            </a:r>
            <a:r>
              <a:rPr lang="en-US" sz="1900" dirty="0" smtClean="0"/>
              <a:t>Phrases [</a:t>
            </a:r>
            <a:r>
              <a:rPr lang="en-US" sz="1900" dirty="0" err="1" smtClean="0"/>
              <a:t>Sadeghi</a:t>
            </a:r>
            <a:r>
              <a:rPr lang="en-US" sz="1900" dirty="0" smtClean="0"/>
              <a:t> et al,. 11]</a:t>
            </a:r>
            <a:endParaRPr lang="en-US" sz="1900" b="1" dirty="0" smtClean="0"/>
          </a:p>
          <a:p>
            <a:pPr lvl="1"/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7922733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Phrase Object Feature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05970" y="2778729"/>
            <a:ext cx="26059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Feature vector(frame):</a:t>
            </a:r>
            <a:endParaRPr lang="en-US" sz="2000" b="1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67943436"/>
              </p:ext>
            </p:extLst>
          </p:nvPr>
        </p:nvGraphicFramePr>
        <p:xfrm>
          <a:off x="612976" y="1600200"/>
          <a:ext cx="2760146" cy="4372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5" name="Equation" r:id="rId3" imgW="1282700" imgH="203200" progId="Equation.3">
                  <p:embed/>
                </p:oleObj>
              </mc:Choice>
              <mc:Fallback>
                <p:oleObj name="Equation" r:id="rId3" imgW="12827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12976" y="1600200"/>
                        <a:ext cx="2760146" cy="43725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3408583" y="1631264"/>
            <a:ext cx="504961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  <a:r>
              <a:rPr lang="en-US" dirty="0" smtClean="0"/>
              <a:t>enote indexes  of an input sequence with n frames</a:t>
            </a:r>
          </a:p>
          <a:p>
            <a:endParaRPr lang="en-US" dirty="0" smtClean="0"/>
          </a:p>
          <a:p>
            <a:r>
              <a:rPr lang="en-US" dirty="0"/>
              <a:t>d</a:t>
            </a:r>
            <a:r>
              <a:rPr lang="en-US" dirty="0" smtClean="0"/>
              <a:t>enote indexes of m objects</a:t>
            </a:r>
            <a:endParaRPr lang="en-US" dirty="0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24602772"/>
              </p:ext>
            </p:extLst>
          </p:nvPr>
        </p:nvGraphicFramePr>
        <p:xfrm>
          <a:off x="553722" y="2199039"/>
          <a:ext cx="2857500" cy="4272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6" name="Equation" r:id="rId5" imgW="1358900" imgH="203200" progId="Equation.3">
                  <p:embed/>
                </p:oleObj>
              </mc:Choice>
              <mc:Fallback>
                <p:oleObj name="Equation" r:id="rId5" imgW="13589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53722" y="2199039"/>
                        <a:ext cx="2857500" cy="4272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3" name="Group 22"/>
          <p:cNvGrpSpPr/>
          <p:nvPr/>
        </p:nvGrpSpPr>
        <p:grpSpPr>
          <a:xfrm>
            <a:off x="612976" y="3264474"/>
            <a:ext cx="6847992" cy="1600200"/>
            <a:chOff x="689476" y="4724400"/>
            <a:chExt cx="6847992" cy="1600200"/>
          </a:xfrm>
        </p:grpSpPr>
        <p:graphicFrame>
          <p:nvGraphicFramePr>
            <p:cNvPr id="11" name="Object 1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279559802"/>
                </p:ext>
              </p:extLst>
            </p:nvPr>
          </p:nvGraphicFramePr>
          <p:xfrm>
            <a:off x="689476" y="4724400"/>
            <a:ext cx="1672724" cy="5778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87" name="Equation" r:id="rId7" imgW="698500" imgH="241300" progId="Equation.3">
                    <p:embed/>
                  </p:oleObj>
                </mc:Choice>
                <mc:Fallback>
                  <p:oleObj name="Equation" r:id="rId7" imgW="698500" imgH="2413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689476" y="4724400"/>
                          <a:ext cx="1672724" cy="57785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" name="Object 1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590719938"/>
                </p:ext>
              </p:extLst>
            </p:nvPr>
          </p:nvGraphicFramePr>
          <p:xfrm>
            <a:off x="2390694" y="5267363"/>
            <a:ext cx="854680" cy="5238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88" name="Equation" r:id="rId9" imgW="393700" imgH="241300" progId="Equation.3">
                    <p:embed/>
                  </p:oleObj>
                </mc:Choice>
                <mc:Fallback>
                  <p:oleObj name="Equation" r:id="rId9" imgW="393700" imgH="2413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2390694" y="5267363"/>
                          <a:ext cx="854680" cy="52383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5" name="TextBox 14"/>
            <p:cNvSpPr txBox="1"/>
            <p:nvPr/>
          </p:nvSpPr>
          <p:spPr>
            <a:xfrm>
              <a:off x="2390694" y="4800600"/>
              <a:ext cx="5146774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Where f</a:t>
              </a:r>
              <a:r>
                <a:rPr lang="en-US" baseline="-25000" dirty="0" smtClean="0"/>
                <a:t>i</a:t>
              </a:r>
              <a:r>
                <a:rPr lang="en-US" dirty="0" smtClean="0"/>
                <a:t> contains m labels such that</a:t>
              </a:r>
            </a:p>
            <a:p>
              <a:r>
                <a:rPr lang="en-US" dirty="0"/>
                <a:t> </a:t>
              </a:r>
            </a:p>
            <a:p>
              <a:r>
                <a:rPr lang="en-US" dirty="0" smtClean="0"/>
                <a:t>                  if object o is detected in frame I, otherwise</a:t>
              </a:r>
            </a:p>
            <a:p>
              <a:r>
                <a:rPr lang="en-US" dirty="0" smtClean="0"/>
                <a:t> </a:t>
              </a:r>
              <a:endParaRPr lang="en-US" dirty="0"/>
            </a:p>
          </p:txBody>
        </p:sp>
        <p:graphicFrame>
          <p:nvGraphicFramePr>
            <p:cNvPr id="32" name="Object 3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3407156"/>
                </p:ext>
              </p:extLst>
            </p:nvPr>
          </p:nvGraphicFramePr>
          <p:xfrm>
            <a:off x="2349500" y="5800725"/>
            <a:ext cx="936625" cy="5238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89" name="Equation" r:id="rId11" imgW="431800" imgH="241300" progId="Equation.3">
                    <p:embed/>
                  </p:oleObj>
                </mc:Choice>
                <mc:Fallback>
                  <p:oleObj name="Equation" r:id="rId11" imgW="431800" imgH="2413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2349500" y="5800725"/>
                          <a:ext cx="936625" cy="52387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29061291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Phrase Object Feature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05970" y="2778729"/>
            <a:ext cx="26059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Feature vector(frame):</a:t>
            </a:r>
            <a:endParaRPr lang="en-US" sz="2000" b="1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86831058"/>
              </p:ext>
            </p:extLst>
          </p:nvPr>
        </p:nvGraphicFramePr>
        <p:xfrm>
          <a:off x="612976" y="1600200"/>
          <a:ext cx="2760146" cy="4372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2" name="Equation" r:id="rId3" imgW="1282700" imgH="203200" progId="Equation.3">
                  <p:embed/>
                </p:oleObj>
              </mc:Choice>
              <mc:Fallback>
                <p:oleObj name="Equation" r:id="rId3" imgW="12827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12976" y="1600200"/>
                        <a:ext cx="2760146" cy="43725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3408583" y="1631264"/>
            <a:ext cx="504961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  <a:r>
              <a:rPr lang="en-US" dirty="0" smtClean="0"/>
              <a:t>enote indexes  of an input sequence with n frames</a:t>
            </a:r>
          </a:p>
          <a:p>
            <a:endParaRPr lang="en-US" dirty="0" smtClean="0"/>
          </a:p>
          <a:p>
            <a:r>
              <a:rPr lang="en-US" dirty="0"/>
              <a:t>d</a:t>
            </a:r>
            <a:r>
              <a:rPr lang="en-US" dirty="0" smtClean="0"/>
              <a:t>enote indexes of m objects</a:t>
            </a:r>
            <a:endParaRPr lang="en-US" dirty="0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54351680"/>
              </p:ext>
            </p:extLst>
          </p:nvPr>
        </p:nvGraphicFramePr>
        <p:xfrm>
          <a:off x="553722" y="2199039"/>
          <a:ext cx="2857500" cy="4272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3" name="Equation" r:id="rId5" imgW="1358900" imgH="203200" progId="Equation.3">
                  <p:embed/>
                </p:oleObj>
              </mc:Choice>
              <mc:Fallback>
                <p:oleObj name="Equation" r:id="rId5" imgW="13589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53722" y="2199039"/>
                        <a:ext cx="2857500" cy="4272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3" name="Group 22"/>
          <p:cNvGrpSpPr/>
          <p:nvPr/>
        </p:nvGrpSpPr>
        <p:grpSpPr>
          <a:xfrm>
            <a:off x="612976" y="3264474"/>
            <a:ext cx="6847992" cy="1600200"/>
            <a:chOff x="689476" y="4724400"/>
            <a:chExt cx="6847992" cy="1600200"/>
          </a:xfrm>
        </p:grpSpPr>
        <p:graphicFrame>
          <p:nvGraphicFramePr>
            <p:cNvPr id="11" name="Object 1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91303000"/>
                </p:ext>
              </p:extLst>
            </p:nvPr>
          </p:nvGraphicFramePr>
          <p:xfrm>
            <a:off x="689476" y="4724400"/>
            <a:ext cx="1672724" cy="5778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14" name="Equation" r:id="rId7" imgW="698500" imgH="241300" progId="Equation.3">
                    <p:embed/>
                  </p:oleObj>
                </mc:Choice>
                <mc:Fallback>
                  <p:oleObj name="Equation" r:id="rId7" imgW="698500" imgH="2413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689476" y="4724400"/>
                          <a:ext cx="1672724" cy="57785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" name="Object 1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482288972"/>
                </p:ext>
              </p:extLst>
            </p:nvPr>
          </p:nvGraphicFramePr>
          <p:xfrm>
            <a:off x="2390694" y="5267363"/>
            <a:ext cx="854680" cy="5238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15" name="Equation" r:id="rId9" imgW="393700" imgH="241300" progId="Equation.3">
                    <p:embed/>
                  </p:oleObj>
                </mc:Choice>
                <mc:Fallback>
                  <p:oleObj name="Equation" r:id="rId9" imgW="393700" imgH="2413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2390694" y="5267363"/>
                          <a:ext cx="854680" cy="52383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5" name="TextBox 14"/>
            <p:cNvSpPr txBox="1"/>
            <p:nvPr/>
          </p:nvSpPr>
          <p:spPr>
            <a:xfrm>
              <a:off x="2390694" y="4800600"/>
              <a:ext cx="5146774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Where f</a:t>
              </a:r>
              <a:r>
                <a:rPr lang="en-US" baseline="-25000" dirty="0" smtClean="0"/>
                <a:t>i</a:t>
              </a:r>
              <a:r>
                <a:rPr lang="en-US" dirty="0" smtClean="0"/>
                <a:t> contains m labels such that</a:t>
              </a:r>
            </a:p>
            <a:p>
              <a:r>
                <a:rPr lang="en-US" dirty="0"/>
                <a:t> </a:t>
              </a:r>
            </a:p>
            <a:p>
              <a:r>
                <a:rPr lang="en-US" dirty="0" smtClean="0"/>
                <a:t>                  if object o is detected in frame I, otherwise</a:t>
              </a:r>
            </a:p>
            <a:p>
              <a:r>
                <a:rPr lang="en-US" dirty="0" smtClean="0"/>
                <a:t> </a:t>
              </a:r>
              <a:endParaRPr lang="en-US" dirty="0"/>
            </a:p>
          </p:txBody>
        </p:sp>
        <p:graphicFrame>
          <p:nvGraphicFramePr>
            <p:cNvPr id="32" name="Object 3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020895782"/>
                </p:ext>
              </p:extLst>
            </p:nvPr>
          </p:nvGraphicFramePr>
          <p:xfrm>
            <a:off x="2349500" y="5800725"/>
            <a:ext cx="936625" cy="5238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16" name="Equation" r:id="rId11" imgW="431800" imgH="241300" progId="Equation.3">
                    <p:embed/>
                  </p:oleObj>
                </mc:Choice>
                <mc:Fallback>
                  <p:oleObj name="Equation" r:id="rId11" imgW="431800" imgH="2413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2349500" y="5800725"/>
                          <a:ext cx="936625" cy="52387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pic>
        <p:nvPicPr>
          <p:cNvPr id="33" name="Content Placeholder 4" descr="000605.jpg"/>
          <p:cNvPicPr>
            <a:picLocks noGrp="1" noChangeAspect="1"/>
          </p:cNvPicPr>
          <p:nvPr>
            <p:ph idx="1"/>
          </p:nvPr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72" t="8753" b="8753"/>
          <a:stretch/>
        </p:blipFill>
        <p:spPr>
          <a:xfrm>
            <a:off x="528917" y="4938978"/>
            <a:ext cx="2823883" cy="1919022"/>
          </a:xfrm>
        </p:spPr>
      </p:pic>
      <p:grpSp>
        <p:nvGrpSpPr>
          <p:cNvPr id="34" name="Group 33"/>
          <p:cNvGrpSpPr/>
          <p:nvPr/>
        </p:nvGrpSpPr>
        <p:grpSpPr>
          <a:xfrm>
            <a:off x="1248344" y="5020458"/>
            <a:ext cx="1875856" cy="1709388"/>
            <a:chOff x="-1200040" y="2222933"/>
            <a:chExt cx="2450265" cy="2056602"/>
          </a:xfrm>
        </p:grpSpPr>
        <p:sp>
          <p:nvSpPr>
            <p:cNvPr id="35" name="Frame 34"/>
            <p:cNvSpPr/>
            <p:nvPr/>
          </p:nvSpPr>
          <p:spPr>
            <a:xfrm>
              <a:off x="-1200040" y="2591178"/>
              <a:ext cx="1657240" cy="1688357"/>
            </a:xfrm>
            <a:prstGeom prst="frame">
              <a:avLst>
                <a:gd name="adj1" fmla="val 3348"/>
              </a:avLst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6" name="Frame 35"/>
            <p:cNvSpPr/>
            <p:nvPr/>
          </p:nvSpPr>
          <p:spPr>
            <a:xfrm>
              <a:off x="628760" y="3324091"/>
              <a:ext cx="621465" cy="569676"/>
            </a:xfrm>
            <a:prstGeom prst="frame">
              <a:avLst>
                <a:gd name="adj1" fmla="val 3348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-1200040" y="2222933"/>
              <a:ext cx="1657240" cy="343066"/>
            </a:xfrm>
            <a:prstGeom prst="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r>
                <a:rPr lang="en-US" sz="1400" dirty="0" smtClean="0">
                  <a:solidFill>
                    <a:srgbClr val="008000"/>
                  </a:solidFill>
                </a:rPr>
                <a:t>Active Laptop</a:t>
              </a:r>
              <a:endParaRPr lang="en-US" sz="1400" dirty="0">
                <a:solidFill>
                  <a:srgbClr val="008000"/>
                </a:solidFill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628759" y="2981025"/>
              <a:ext cx="621466" cy="343066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r>
                <a:rPr lang="en-US" sz="700" dirty="0" smtClean="0">
                  <a:solidFill>
                    <a:srgbClr val="FFFF00"/>
                  </a:solidFill>
                </a:rPr>
                <a:t>Passive </a:t>
              </a:r>
              <a:endParaRPr lang="en-US" sz="700" dirty="0" smtClean="0">
                <a:solidFill>
                  <a:srgbClr val="FFFF00"/>
                </a:solidFill>
              </a:endParaRPr>
            </a:p>
            <a:p>
              <a:pPr algn="ctr"/>
              <a:r>
                <a:rPr lang="en-US" sz="700" dirty="0" smtClean="0">
                  <a:solidFill>
                    <a:srgbClr val="FFFF00"/>
                  </a:solidFill>
                </a:rPr>
                <a:t>Cup</a:t>
              </a:r>
              <a:endParaRPr lang="en-US" sz="700" dirty="0">
                <a:solidFill>
                  <a:srgbClr val="FFFF00"/>
                </a:solidFill>
              </a:endParaRPr>
            </a:p>
          </p:txBody>
        </p:sp>
      </p:grpSp>
      <p:graphicFrame>
        <p:nvGraphicFramePr>
          <p:cNvPr id="39" name="Chart 3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83461844"/>
              </p:ext>
            </p:extLst>
          </p:nvPr>
        </p:nvGraphicFramePr>
        <p:xfrm>
          <a:off x="3917574" y="5060246"/>
          <a:ext cx="4235825" cy="15279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4"/>
          </a:graphicData>
        </a:graphic>
      </p:graphicFrame>
    </p:spTree>
    <p:extLst>
      <p:ext uri="{BB962C8B-B14F-4D97-AF65-F5344CB8AC3E}">
        <p14:creationId xmlns:p14="http://schemas.microsoft.com/office/powerpoint/2010/main" val="7445457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Introduction</a:t>
            </a:r>
          </a:p>
          <a:p>
            <a:r>
              <a:rPr lang="en-US" dirty="0" smtClean="0"/>
              <a:t>Related work</a:t>
            </a:r>
          </a:p>
          <a:p>
            <a:r>
              <a:rPr lang="en-US" dirty="0" smtClean="0"/>
              <a:t>System Overview</a:t>
            </a:r>
          </a:p>
          <a:p>
            <a:r>
              <a:rPr lang="en-US" dirty="0" smtClean="0"/>
              <a:t>Method</a:t>
            </a:r>
          </a:p>
          <a:p>
            <a:r>
              <a:rPr lang="en-US" dirty="0" smtClean="0"/>
              <a:t>Experiments &amp; Results</a:t>
            </a:r>
          </a:p>
          <a:p>
            <a:r>
              <a:rPr lang="en-US" dirty="0" smtClean="0"/>
              <a:t>Demo</a:t>
            </a:r>
          </a:p>
          <a:p>
            <a:r>
              <a:rPr lang="en-US" dirty="0" smtClean="0"/>
              <a:t>Conclusion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33946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Temporal Pyramid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1600" y="3534334"/>
            <a:ext cx="2667000" cy="570668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224573" y="1936145"/>
            <a:ext cx="5790919" cy="875409"/>
            <a:chOff x="990880" y="1752600"/>
            <a:chExt cx="7303939" cy="116205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90880" y="1752600"/>
              <a:ext cx="7124700" cy="49530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92010" y="2419350"/>
              <a:ext cx="952500" cy="49530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046419" y="2410959"/>
              <a:ext cx="6248400" cy="495300"/>
            </a:xfrm>
            <a:prstGeom prst="rect">
              <a:avLst/>
            </a:prstGeom>
          </p:spPr>
        </p:pic>
      </p:grpSp>
      <p:grpSp>
        <p:nvGrpSpPr>
          <p:cNvPr id="8" name="Group 7"/>
          <p:cNvGrpSpPr/>
          <p:nvPr/>
        </p:nvGrpSpPr>
        <p:grpSpPr>
          <a:xfrm>
            <a:off x="209163" y="3871300"/>
            <a:ext cx="4622144" cy="1962704"/>
            <a:chOff x="294063" y="4020814"/>
            <a:chExt cx="3126060" cy="1247635"/>
          </a:xfrm>
        </p:grpSpPr>
        <p:sp>
          <p:nvSpPr>
            <p:cNvPr id="9" name="Rounded Rectangle 8"/>
            <p:cNvSpPr/>
            <p:nvPr/>
          </p:nvSpPr>
          <p:spPr>
            <a:xfrm>
              <a:off x="304485" y="4923491"/>
              <a:ext cx="682895" cy="344958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</a:t>
              </a:r>
              <a:r>
                <a:rPr lang="en-US" baseline="-25000" dirty="0" smtClean="0"/>
                <a:t>0,0</a:t>
              </a:r>
              <a:endParaRPr lang="en-US" dirty="0"/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1129358" y="4923491"/>
              <a:ext cx="682895" cy="344958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</a:t>
              </a:r>
              <a:r>
                <a:rPr lang="en-US" baseline="-25000" dirty="0" smtClean="0"/>
                <a:t>0,1</a:t>
              </a:r>
              <a:endParaRPr lang="en-US" dirty="0"/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1944588" y="4923491"/>
              <a:ext cx="682895" cy="344958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</a:t>
              </a:r>
              <a:r>
                <a:rPr lang="en-US" baseline="-25000" dirty="0" smtClean="0"/>
                <a:t>0,2</a:t>
              </a:r>
              <a:endParaRPr lang="en-US" dirty="0"/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2737227" y="4923491"/>
              <a:ext cx="682895" cy="344958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</a:t>
              </a:r>
              <a:r>
                <a:rPr lang="en-US" baseline="-25000" dirty="0" smtClean="0"/>
                <a:t>0,3</a:t>
              </a:r>
              <a:endParaRPr lang="en-US" dirty="0"/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294063" y="4470199"/>
              <a:ext cx="1518190" cy="344958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</a:t>
              </a:r>
              <a:r>
                <a:rPr lang="en-US" baseline="-25000" dirty="0" smtClean="0"/>
                <a:t>1,0</a:t>
              </a:r>
              <a:endParaRPr lang="en-US" dirty="0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1942899" y="4470199"/>
              <a:ext cx="1477224" cy="344958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</a:t>
              </a:r>
              <a:r>
                <a:rPr lang="en-US" baseline="-25000" dirty="0" smtClean="0"/>
                <a:t>1,1</a:t>
              </a:r>
              <a:endParaRPr lang="en-US" dirty="0"/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302143" y="4020814"/>
              <a:ext cx="3117980" cy="344958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</a:t>
              </a:r>
              <a:r>
                <a:rPr lang="en-US" baseline="-25000" dirty="0" smtClean="0"/>
                <a:t>2,0</a:t>
              </a:r>
              <a:endParaRPr lang="en-US" dirty="0"/>
            </a:p>
          </p:txBody>
        </p:sp>
      </p:grpSp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81600" y="4419600"/>
            <a:ext cx="1752600" cy="77646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53000" y="5276782"/>
            <a:ext cx="3733800" cy="812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0875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4224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</a:t>
            </a:r>
            <a:r>
              <a:rPr lang="en-US" dirty="0" smtClean="0"/>
              <a:t>Definition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3797680" y="3048906"/>
            <a:ext cx="1741201" cy="1666467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Arrow 5"/>
          <p:cNvSpPr/>
          <p:nvPr/>
        </p:nvSpPr>
        <p:spPr>
          <a:xfrm>
            <a:off x="3107995" y="3731935"/>
            <a:ext cx="525793" cy="396875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234257" y="3193335"/>
            <a:ext cx="258275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US" sz="2800" dirty="0"/>
          </a:p>
          <a:p>
            <a:pPr algn="ctr"/>
            <a:r>
              <a:rPr lang="en-US" sz="2800" dirty="0" smtClean="0"/>
              <a:t>Ongoing Activity</a:t>
            </a:r>
            <a:endParaRPr lang="en-US" sz="2800" dirty="0"/>
          </a:p>
        </p:txBody>
      </p:sp>
      <p:pic>
        <p:nvPicPr>
          <p:cNvPr id="8" name="Picture 7" descr="Screen Shot 2012-11-13 at 8.31.3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40" y="2935117"/>
            <a:ext cx="2904421" cy="1885158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>
            <a:off x="5708464" y="3715121"/>
            <a:ext cx="525793" cy="396875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74772" y="2222928"/>
            <a:ext cx="33105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First-Person-View Videos</a:t>
            </a:r>
            <a:endParaRPr lang="en-US" sz="24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5000" b="81000" l="13000" r="92400">
                        <a14:foregroundMark x1="85000" y1="45600" x2="85000" y2="45600"/>
                        <a14:foregroundMark x1="79400" y1="46200" x2="79400" y2="462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07036" y="2935117"/>
            <a:ext cx="1931845" cy="1931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879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</a:t>
            </a:r>
            <a:r>
              <a:rPr lang="en-US" dirty="0" smtClean="0"/>
              <a:t>Definition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3797680" y="3048906"/>
            <a:ext cx="1741201" cy="1666467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Arrow 5"/>
          <p:cNvSpPr/>
          <p:nvPr/>
        </p:nvSpPr>
        <p:spPr>
          <a:xfrm>
            <a:off x="3107995" y="3731935"/>
            <a:ext cx="525793" cy="396875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119260" y="2301361"/>
            <a:ext cx="264582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Activity of Daily Life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 smtClean="0"/>
              <a:t>Eating,</a:t>
            </a:r>
          </a:p>
          <a:p>
            <a:pPr algn="ctr"/>
            <a:r>
              <a:rPr lang="en-US" sz="2400" dirty="0" smtClean="0"/>
              <a:t>Drinking,</a:t>
            </a:r>
          </a:p>
          <a:p>
            <a:pPr algn="ctr"/>
            <a:r>
              <a:rPr lang="en-US" sz="2400" dirty="0" smtClean="0"/>
              <a:t>Laundry, </a:t>
            </a:r>
          </a:p>
          <a:p>
            <a:pPr algn="ctr"/>
            <a:r>
              <a:rPr lang="en-US" sz="2400" dirty="0" smtClean="0"/>
              <a:t>etc.</a:t>
            </a:r>
            <a:endParaRPr lang="en-US" sz="2400" dirty="0"/>
          </a:p>
        </p:txBody>
      </p:sp>
      <p:pic>
        <p:nvPicPr>
          <p:cNvPr id="8" name="Picture 7" descr="Screen Shot 2012-11-13 at 8.31.3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40" y="2935117"/>
            <a:ext cx="2904421" cy="1885158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>
            <a:off x="5708464" y="3715121"/>
            <a:ext cx="525793" cy="396875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74772" y="2222928"/>
            <a:ext cx="33105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First-Person-View Videos</a:t>
            </a:r>
            <a:endParaRPr lang="en-US" sz="24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5000" b="81000" l="13000" r="92400">
                        <a14:foregroundMark x1="85000" y1="45600" x2="85000" y2="45600"/>
                        <a14:foregroundMark x1="79400" y1="46200" x2="79400" y2="462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07036" y="2935117"/>
            <a:ext cx="1931845" cy="1931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0691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5" name="Picture Placeholder 4" descr="Screen Shot 2012-10-11 at 3.44.08 PM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94" r="7794"/>
          <a:stretch>
            <a:fillRect/>
          </a:stretch>
        </p:blipFill>
        <p:spPr>
          <a:xfrm>
            <a:off x="1898640" y="1683129"/>
            <a:ext cx="5346720" cy="353001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009609" y="5602943"/>
            <a:ext cx="52293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Multimodal Context </a:t>
            </a:r>
            <a:r>
              <a:rPr lang="en-US" sz="2800" dirty="0"/>
              <a:t>A</a:t>
            </a:r>
            <a:r>
              <a:rPr lang="en-US" sz="2800" dirty="0" smtClean="0"/>
              <a:t>ware </a:t>
            </a:r>
            <a:r>
              <a:rPr lang="en-US" sz="2800" dirty="0"/>
              <a:t>S</a:t>
            </a:r>
            <a:r>
              <a:rPr lang="en-US" sz="2800" dirty="0" smtClean="0"/>
              <a:t>ervice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0395859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Time has Come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Device : </a:t>
            </a:r>
            <a:r>
              <a:rPr lang="en-US" dirty="0" err="1" smtClean="0"/>
              <a:t>GoPro</a:t>
            </a:r>
            <a:r>
              <a:rPr lang="en-US" dirty="0" smtClean="0"/>
              <a:t> camera, Google Glass</a:t>
            </a:r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4" name="Picture 3" descr="Screen Shot 2013-06-08 at 4.47.1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200" y="2819401"/>
            <a:ext cx="2547603" cy="2768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258" y="2819400"/>
            <a:ext cx="4234329" cy="276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1663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Time has Come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Contents</a:t>
            </a:r>
          </a:p>
        </p:txBody>
      </p:sp>
      <p:pic>
        <p:nvPicPr>
          <p:cNvPr id="4" name="Picture 3" descr="Screen Shot 2013-06-08 at 4.12.17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90" t="44123" r="40435" b="6928"/>
          <a:stretch/>
        </p:blipFill>
        <p:spPr>
          <a:xfrm>
            <a:off x="4679753" y="2192745"/>
            <a:ext cx="3267264" cy="2129481"/>
          </a:xfrm>
          <a:prstGeom prst="rect">
            <a:avLst/>
          </a:prstGeom>
        </p:spPr>
      </p:pic>
      <p:pic>
        <p:nvPicPr>
          <p:cNvPr id="5" name="Picture 4" descr="Screen Shot 2012-12-26 at 9.43.4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280" y="2192745"/>
            <a:ext cx="3227790" cy="2129481"/>
          </a:xfrm>
          <a:prstGeom prst="rect">
            <a:avLst/>
          </a:prstGeom>
        </p:spPr>
      </p:pic>
      <p:pic>
        <p:nvPicPr>
          <p:cNvPr id="6" name="Content Placeholder 3" descr="Screen Shot 2013-06-08 at 4.08.47 PM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7" t="23709" r="39815" b="9844"/>
          <a:stretch/>
        </p:blipFill>
        <p:spPr>
          <a:xfrm>
            <a:off x="1306280" y="4446096"/>
            <a:ext cx="3227790" cy="2334936"/>
          </a:xfrm>
          <a:prstGeom prst="rect">
            <a:avLst/>
          </a:prstGeom>
        </p:spPr>
      </p:pic>
      <p:pic>
        <p:nvPicPr>
          <p:cNvPr id="7" name="Picture 6" descr="Screen Shot 2013-06-08 at 4.33.34 PM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93" t="22067" r="39661" b="11392"/>
          <a:stretch/>
        </p:blipFill>
        <p:spPr>
          <a:xfrm>
            <a:off x="4705411" y="4446096"/>
            <a:ext cx="3267264" cy="2334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4229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Problem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40731747"/>
              </p:ext>
            </p:extLst>
          </p:nvPr>
        </p:nvGraphicFramePr>
        <p:xfrm>
          <a:off x="1066800" y="3122706"/>
          <a:ext cx="7162800" cy="14478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581400"/>
                <a:gridCol w="3581400"/>
              </a:tblGrid>
              <a:tr h="482600">
                <a:tc>
                  <a:txBody>
                    <a:bodyPr/>
                    <a:lstStyle/>
                    <a:p>
                      <a:pPr lvl="1" algn="ctr">
                        <a:lnSpc>
                          <a:spcPct val="100000"/>
                        </a:lnSpc>
                      </a:pPr>
                      <a:r>
                        <a:rPr lang="en-US" dirty="0" smtClean="0"/>
                        <a:t>Good Part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1" algn="ctr">
                        <a:lnSpc>
                          <a:spcPct val="100000"/>
                        </a:lnSpc>
                      </a:pPr>
                      <a:r>
                        <a:rPr lang="en-US" dirty="0" smtClean="0"/>
                        <a:t>Bad Part</a:t>
                      </a:r>
                      <a:endParaRPr lang="en-US" dirty="0"/>
                    </a:p>
                  </a:txBody>
                  <a:tcPr anchor="ctr"/>
                </a:tc>
              </a:tr>
              <a:tr h="482600">
                <a:tc>
                  <a:txBody>
                    <a:bodyPr/>
                    <a:lstStyle/>
                    <a:p>
                      <a:pPr marL="457200" marR="0" lvl="1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smtClean="0"/>
                        <a:t>Sequential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457200" marR="0" lvl="1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Interleaved/Co-occurrence</a:t>
                      </a:r>
                      <a:endParaRPr lang="en-US" sz="1800" b="1" dirty="0" smtClean="0"/>
                    </a:p>
                  </a:txBody>
                  <a:tcPr anchor="ctr"/>
                </a:tc>
              </a:tr>
              <a:tr h="482600">
                <a:tc>
                  <a:txBody>
                    <a:bodyPr/>
                    <a:lstStyle/>
                    <a:p>
                      <a:pPr lvl="1" algn="ctr">
                        <a:lnSpc>
                          <a:spcPct val="100000"/>
                        </a:lnSpc>
                      </a:pP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457200" marR="0" lvl="1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u="none" strike="noStrike" kern="1200" baseline="0" dirty="0" smtClean="0"/>
                        <a:t>variation in duration</a:t>
                      </a:r>
                      <a:endParaRPr lang="en-US" b="1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905000" y="2274047"/>
            <a:ext cx="52653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Properties of Activities of Daily Life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3322653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602</TotalTime>
  <Words>490</Words>
  <Application>Microsoft Macintosh PowerPoint</Application>
  <PresentationFormat>On-screen Show (4:3)</PresentationFormat>
  <Paragraphs>140</Paragraphs>
  <Slides>20</Slides>
  <Notes>4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2" baseType="lpstr">
      <vt:lpstr>Office Theme</vt:lpstr>
      <vt:lpstr>Microsoft Equation</vt:lpstr>
      <vt:lpstr>基於時序金字塔之第一人稱影像行為辨識  Activity Recognition in First-Person Camera View Based on Temporal Pyramid</vt:lpstr>
      <vt:lpstr>Outline</vt:lpstr>
      <vt:lpstr>Introduction</vt:lpstr>
      <vt:lpstr>Problem Definition</vt:lpstr>
      <vt:lpstr>Problem Definition</vt:lpstr>
      <vt:lpstr>Motivation</vt:lpstr>
      <vt:lpstr>The Time has Come</vt:lpstr>
      <vt:lpstr>The Time has Come</vt:lpstr>
      <vt:lpstr>The Problem</vt:lpstr>
      <vt:lpstr>The Problem</vt:lpstr>
      <vt:lpstr>Related Work</vt:lpstr>
      <vt:lpstr>Related Work</vt:lpstr>
      <vt:lpstr>System Overview</vt:lpstr>
      <vt:lpstr>System Overview</vt:lpstr>
      <vt:lpstr>Method</vt:lpstr>
      <vt:lpstr>Visual Phrase Object Feature</vt:lpstr>
      <vt:lpstr>Visual Phrase Object Feature</vt:lpstr>
      <vt:lpstr>Visual Phrase Object Feature</vt:lpstr>
      <vt:lpstr>Visual Phrase Object Feature</vt:lpstr>
      <vt:lpstr>Temporal Pyramid</vt:lpstr>
    </vt:vector>
  </TitlesOfParts>
  <Company>Yahoo!, Inc.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Yahoo! Inc.</dc:creator>
  <cp:lastModifiedBy>Yahoo! Inc.</cp:lastModifiedBy>
  <cp:revision>288</cp:revision>
  <dcterms:created xsi:type="dcterms:W3CDTF">2013-06-05T16:30:01Z</dcterms:created>
  <dcterms:modified xsi:type="dcterms:W3CDTF">2013-06-08T15:18:50Z</dcterms:modified>
</cp:coreProperties>
</file>